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8" r:id="rId1"/>
  </p:sldMasterIdLst>
  <p:sldIdLst>
    <p:sldId id="256" r:id="rId2"/>
    <p:sldId id="257" r:id="rId3"/>
    <p:sldId id="267" r:id="rId4"/>
    <p:sldId id="258" r:id="rId5"/>
    <p:sldId id="259" r:id="rId6"/>
    <p:sldId id="260" r:id="rId7"/>
    <p:sldId id="261" r:id="rId8"/>
    <p:sldId id="265" r:id="rId9"/>
    <p:sldId id="266" r:id="rId10"/>
    <p:sldId id="262" r:id="rId11"/>
    <p:sldId id="263" r:id="rId12"/>
    <p:sldId id="26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61C4A29-D6FF-4292-8349-20EF37C548D6}">
          <p14:sldIdLst>
            <p14:sldId id="256"/>
            <p14:sldId id="257"/>
            <p14:sldId id="267"/>
            <p14:sldId id="258"/>
            <p14:sldId id="259"/>
            <p14:sldId id="260"/>
            <p14:sldId id="261"/>
            <p14:sldId id="265"/>
            <p14:sldId id="266"/>
            <p14:sldId id="262"/>
            <p14:sldId id="263"/>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40" autoAdjust="0"/>
  </p:normalViewPr>
  <p:slideViewPr>
    <p:cSldViewPr>
      <p:cViewPr varScale="1">
        <p:scale>
          <a:sx n="101" d="100"/>
          <a:sy n="101" d="100"/>
        </p:scale>
        <p:origin x="294" y="96"/>
      </p:cViewPr>
      <p:guideLst>
        <p:guide orient="horz" pos="2160"/>
        <p:guide pos="2880"/>
      </p:guideLst>
    </p:cSldViewPr>
  </p:slideViewPr>
  <p:outlineViewPr>
    <p:cViewPr>
      <p:scale>
        <a:sx n="33" d="100"/>
        <a:sy n="33" d="100"/>
      </p:scale>
      <p:origin x="0" y="11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3914C4-5C01-44F5-8278-68FD63CAE96E}"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2D68C-F1B3-4401-9E56-9E9777B0C618}"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3914C4-5C01-44F5-8278-68FD63CAE96E}"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2D68C-F1B3-4401-9E56-9E9777B0C618}" type="slidenum">
              <a:rPr lang="en-US" smtClean="0"/>
              <a:t>‹#›</a:t>
            </a:fld>
            <a:endParaRPr lang="en-US"/>
          </a:p>
        </p:txBody>
      </p:sp>
    </p:spTree>
  </p:cSld>
  <p:clrMapOvr>
    <a:masterClrMapping/>
  </p:clrMapOvr>
  <p:transition spd="slow">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3914C4-5C01-44F5-8278-68FD63CAE96E}"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2D68C-F1B3-4401-9E56-9E9777B0C618}" type="slidenum">
              <a:rPr lang="en-US" smtClean="0"/>
              <a:t>‹#›</a:t>
            </a:fld>
            <a:endParaRPr lang="en-US"/>
          </a:p>
        </p:txBody>
      </p:sp>
    </p:spTree>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3914C4-5C01-44F5-8278-68FD63CAE96E}"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2D68C-F1B3-4401-9E56-9E9777B0C618}" type="slidenum">
              <a:rPr lang="en-US" smtClean="0"/>
              <a:t>‹#›</a:t>
            </a:fld>
            <a:endParaRPr lang="en-US"/>
          </a:p>
        </p:txBody>
      </p:sp>
    </p:spTree>
  </p:cSld>
  <p:clrMapOvr>
    <a:masterClrMapping/>
  </p:clrMapOvr>
  <p:transition spd="slow">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3914C4-5C01-44F5-8278-68FD63CAE96E}"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2D68C-F1B3-4401-9E56-9E9777B0C618}"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3914C4-5C01-44F5-8278-68FD63CAE96E}"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2D68C-F1B3-4401-9E56-9E9777B0C618}" type="slidenum">
              <a:rPr lang="en-US" smtClean="0"/>
              <a:t>‹#›</a:t>
            </a:fld>
            <a:endParaRPr lang="en-US"/>
          </a:p>
        </p:txBody>
      </p:sp>
    </p:spTree>
  </p:cSld>
  <p:clrMapOvr>
    <a:masterClrMapping/>
  </p:clrMapOvr>
  <p:transition spd="slow">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3914C4-5C01-44F5-8278-68FD63CAE96E}" type="datetimeFigureOut">
              <a:rPr lang="en-US" smtClean="0"/>
              <a:t>10/20/2020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52D68C-F1B3-4401-9E56-9E9777B0C618}"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3914C4-5C01-44F5-8278-68FD63CAE96E}" type="datetimeFigureOut">
              <a:rPr lang="en-US" smtClean="0"/>
              <a:t>10/20/2020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52D68C-F1B3-4401-9E56-9E9777B0C618}" type="slidenum">
              <a:rPr lang="en-US" smtClean="0"/>
              <a:t>‹#›</a:t>
            </a:fld>
            <a:endParaRPr lang="en-US"/>
          </a:p>
        </p:txBody>
      </p:sp>
    </p:spTree>
  </p:cSld>
  <p:clrMapOvr>
    <a:masterClrMapping/>
  </p:clrMapOvr>
  <p:transition spd="slow">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3914C4-5C01-44F5-8278-68FD63CAE96E}" type="datetimeFigureOut">
              <a:rPr lang="en-US" smtClean="0"/>
              <a:t>10/20/2020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52D68C-F1B3-4401-9E56-9E9777B0C618}" type="slidenum">
              <a:rPr lang="en-US" smtClean="0"/>
              <a:t>‹#›</a:t>
            </a:fld>
            <a:endParaRPr lang="en-US"/>
          </a:p>
        </p:txBody>
      </p:sp>
    </p:spTree>
  </p:cSld>
  <p:clrMapOvr>
    <a:masterClrMapping/>
  </p:clrMapOvr>
  <p:transition spd="slow">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3914C4-5C01-44F5-8278-68FD63CAE96E}"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2D68C-F1B3-4401-9E56-9E9777B0C618}"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3914C4-5C01-44F5-8278-68FD63CAE96E}"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2D68C-F1B3-4401-9E56-9E9777B0C618}" type="slidenum">
              <a:rPr lang="en-US" smtClean="0"/>
              <a:t>‹#›</a:t>
            </a:fld>
            <a:endParaRPr lang="en-US"/>
          </a:p>
        </p:txBody>
      </p:sp>
    </p:spTree>
  </p:cSld>
  <p:clrMapOvr>
    <a:masterClrMapping/>
  </p:clrMapOvr>
  <p:transition spd="slow">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9F3914C4-5C01-44F5-8278-68FD63CAE96E}" type="datetimeFigureOut">
              <a:rPr lang="en-US" smtClean="0"/>
              <a:t>10/20/2020</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A452D68C-F1B3-4401-9E56-9E9777B0C618}"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ransition spd="slow">
    <p:wheel spokes="1"/>
  </p:transition>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in.gov/indot/2751.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990600"/>
            <a:ext cx="4343400" cy="1447800"/>
          </a:xfrm>
        </p:spPr>
        <p:txBody>
          <a:bodyPr/>
          <a:lstStyle/>
          <a:p>
            <a:pPr algn="ctr"/>
            <a:br>
              <a:rPr lang="en-US" dirty="0"/>
            </a:br>
            <a:r>
              <a:rPr lang="en-US" sz="8000" dirty="0"/>
              <a:t>Title VI</a:t>
            </a:r>
            <a:endParaRPr lang="en-US" dirty="0"/>
          </a:p>
        </p:txBody>
      </p:sp>
      <p:sp>
        <p:nvSpPr>
          <p:cNvPr id="3" name="Subtitle 2"/>
          <p:cNvSpPr>
            <a:spLocks noGrp="1"/>
          </p:cNvSpPr>
          <p:nvPr>
            <p:ph type="subTitle" idx="1"/>
          </p:nvPr>
        </p:nvSpPr>
        <p:spPr>
          <a:xfrm>
            <a:off x="990600" y="3276600"/>
            <a:ext cx="7086600" cy="1905000"/>
          </a:xfrm>
        </p:spPr>
        <p:txBody>
          <a:bodyPr>
            <a:normAutofit/>
          </a:bodyPr>
          <a:lstStyle/>
          <a:p>
            <a:pPr algn="ctr"/>
            <a:r>
              <a:rPr lang="en-US" sz="1800" dirty="0">
                <a:solidFill>
                  <a:srgbClr val="FF0000"/>
                </a:solidFill>
              </a:rPr>
              <a:t>Name</a:t>
            </a:r>
          </a:p>
          <a:p>
            <a:pPr algn="ctr"/>
            <a:r>
              <a:rPr lang="en-US" sz="1800" dirty="0">
                <a:solidFill>
                  <a:schemeClr val="tx1"/>
                </a:solidFill>
              </a:rPr>
              <a:t>Title VI Coordinator</a:t>
            </a:r>
          </a:p>
          <a:p>
            <a:pPr algn="ctr"/>
            <a:r>
              <a:rPr lang="en-US" sz="1800" dirty="0">
                <a:solidFill>
                  <a:srgbClr val="FF0000"/>
                </a:solidFill>
              </a:rPr>
              <a:t>200 E. Berry Street</a:t>
            </a:r>
          </a:p>
          <a:p>
            <a:pPr algn="ctr"/>
            <a:r>
              <a:rPr lang="en-US" sz="1800" dirty="0">
                <a:solidFill>
                  <a:srgbClr val="FF0000"/>
                </a:solidFill>
              </a:rPr>
              <a:t>Fort Wayne, IN 46802</a:t>
            </a:r>
          </a:p>
          <a:p>
            <a:endParaRPr lang="en-US" sz="1800" dirty="0"/>
          </a:p>
        </p:txBody>
      </p:sp>
    </p:spTree>
    <p:extLst>
      <p:ext uri="{BB962C8B-B14F-4D97-AF65-F5344CB8AC3E}">
        <p14:creationId xmlns:p14="http://schemas.microsoft.com/office/powerpoint/2010/main" val="70735972"/>
      </p:ext>
    </p:extLst>
  </p:cSld>
  <p:clrMapOvr>
    <a:masterClrMapping/>
  </p:clrMapOvr>
  <p:transition spd="slow">
    <p:wheel spokes="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705600" cy="2514600"/>
          </a:xfrm>
        </p:spPr>
        <p:txBody>
          <a:bodyPr>
            <a:noAutofit/>
          </a:bodyPr>
          <a:lstStyle/>
          <a:p>
            <a:pPr algn="ctr"/>
            <a:r>
              <a:rPr lang="en-US" sz="3600" dirty="0">
                <a:solidFill>
                  <a:schemeClr val="tx1"/>
                </a:solidFill>
              </a:rPr>
              <a:t>WHICH </a:t>
            </a:r>
            <a:r>
              <a:rPr lang="en-US" sz="3600" dirty="0">
                <a:solidFill>
                  <a:srgbClr val="FF0000"/>
                </a:solidFill>
              </a:rPr>
              <a:t>Your City/County </a:t>
            </a:r>
            <a:r>
              <a:rPr lang="en-US" sz="3600" dirty="0">
                <a:solidFill>
                  <a:schemeClr val="tx1"/>
                </a:solidFill>
              </a:rPr>
              <a:t>EMPLOYEES ARE AFFECTED BY TITLE VI COMPLIANCE?</a:t>
            </a:r>
            <a:br>
              <a:rPr lang="en-US" sz="3200" dirty="0"/>
            </a:br>
            <a:b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sz="3200" dirty="0"/>
          </a:p>
        </p:txBody>
      </p:sp>
      <p:sp>
        <p:nvSpPr>
          <p:cNvPr id="3" name="Content Placeholder 2"/>
          <p:cNvSpPr>
            <a:spLocks noGrp="1"/>
          </p:cNvSpPr>
          <p:nvPr>
            <p:ph idx="1"/>
          </p:nvPr>
        </p:nvSpPr>
        <p:spPr>
          <a:xfrm>
            <a:off x="609600" y="2362201"/>
            <a:ext cx="7380194" cy="3596918"/>
          </a:xfrm>
        </p:spPr>
        <p:txBody>
          <a:bodyPr>
            <a:normAutofit fontScale="77500" lnSpcReduction="20000"/>
          </a:bodyPr>
          <a:lstStyle/>
          <a:p>
            <a:pPr marL="36576" indent="0" algn="ctr">
              <a:buNone/>
            </a:pPr>
            <a:r>
              <a:rPr lang="en-US" sz="57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EVERYONE!!!</a:t>
            </a:r>
          </a:p>
          <a:p>
            <a:pPr marL="36576" indent="0" algn="ctr">
              <a:buNone/>
            </a:pPr>
            <a:endParaRPr lang="en-US" sz="3600" b="1" i="1" u="sng" dirty="0"/>
          </a:p>
          <a:p>
            <a:r>
              <a:rPr lang="en-US" sz="2800" dirty="0">
                <a:solidFill>
                  <a:schemeClr val="tx1"/>
                </a:solidFill>
              </a:rPr>
              <a:t>As a recipient of federal funds, the </a:t>
            </a:r>
            <a:r>
              <a:rPr lang="en-US" sz="2800" dirty="0">
                <a:solidFill>
                  <a:srgbClr val="FF0000"/>
                </a:solidFill>
              </a:rPr>
              <a:t>Your City/County </a:t>
            </a:r>
            <a:r>
              <a:rPr lang="en-US" sz="2800" dirty="0">
                <a:solidFill>
                  <a:schemeClr val="tx1"/>
                </a:solidFill>
              </a:rPr>
              <a:t>and it’s employees are required to be compliant in all services provided regardless if that service is funded by federal funds or not. </a:t>
            </a:r>
          </a:p>
          <a:p>
            <a:endParaRPr lang="en-US" sz="2800" dirty="0">
              <a:solidFill>
                <a:schemeClr val="tx1"/>
              </a:solidFill>
            </a:endParaRPr>
          </a:p>
          <a:p>
            <a:r>
              <a:rPr lang="en-US" sz="2800" dirty="0">
                <a:solidFill>
                  <a:schemeClr val="tx1"/>
                </a:solidFill>
              </a:rPr>
              <a:t>Without Title VI compliance, the city could be denied millions of federal funded dollars.</a:t>
            </a:r>
            <a:endParaRPr lang="en-US" sz="2400" dirty="0">
              <a:solidFill>
                <a:schemeClr val="tx1"/>
              </a:solidFill>
            </a:endParaRPr>
          </a:p>
        </p:txBody>
      </p:sp>
    </p:spTree>
    <p:extLst>
      <p:ext uri="{BB962C8B-B14F-4D97-AF65-F5344CB8AC3E}">
        <p14:creationId xmlns:p14="http://schemas.microsoft.com/office/powerpoint/2010/main" val="380008045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2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2"/>
                                        </p:tgtEl>
                                        <p:attrNameLst>
                                          <p:attrName>ppt_x</p:attrName>
                                          <p:attrName>ppt_y</p:attrName>
                                        </p:attrNameLst>
                                      </p:cBhvr>
                                    </p:animMotion>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TITLE VI COMPLAINTS	</a:t>
            </a:r>
          </a:p>
        </p:txBody>
      </p:sp>
      <p:pic>
        <p:nvPicPr>
          <p:cNvPr id="1027" name="Picture 3" descr="C:\Users\kgmafa\AppData\Local\Microsoft\Windows\Temporary Internet Files\Content.IE5\QXSAQVMH\complain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1513609" cy="151360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371600" y="762000"/>
            <a:ext cx="7543800" cy="4419600"/>
          </a:xfrm>
        </p:spPr>
        <p:txBody>
          <a:bodyPr>
            <a:normAutofit fontScale="92500" lnSpcReduction="10000"/>
          </a:bodyPr>
          <a:lstStyle/>
          <a:p>
            <a:r>
              <a:rPr lang="en-US" sz="2800" dirty="0">
                <a:solidFill>
                  <a:schemeClr val="tx1"/>
                </a:solidFill>
              </a:rPr>
              <a:t>If you receive a complaint that falls under Title VI:</a:t>
            </a:r>
          </a:p>
          <a:p>
            <a:endParaRPr lang="en-US" sz="2800" dirty="0">
              <a:solidFill>
                <a:schemeClr val="tx1"/>
              </a:solidFill>
            </a:endParaRPr>
          </a:p>
          <a:p>
            <a:pPr lvl="1">
              <a:buFont typeface="Wingdings" panose="05000000000000000000" pitchFamily="2" charset="2"/>
              <a:buChar char="v"/>
            </a:pPr>
            <a:r>
              <a:rPr lang="en-US" sz="2000" dirty="0">
                <a:solidFill>
                  <a:schemeClr val="tx1"/>
                </a:solidFill>
              </a:rPr>
              <a:t>Immediately inform a supervisor. That supervisor will inform the Title VI liaison(which for most departments will be the department head)in the department to further deal with the matter</a:t>
            </a:r>
          </a:p>
          <a:p>
            <a:pPr lvl="1">
              <a:buFont typeface="Wingdings" panose="05000000000000000000" pitchFamily="2" charset="2"/>
              <a:buChar char="v"/>
            </a:pPr>
            <a:endParaRPr lang="en-US" sz="2000" dirty="0">
              <a:solidFill>
                <a:schemeClr val="tx1"/>
              </a:solidFill>
            </a:endParaRPr>
          </a:p>
          <a:p>
            <a:pPr lvl="1">
              <a:buFont typeface="Wingdings" panose="05000000000000000000" pitchFamily="2" charset="2"/>
              <a:buChar char="v"/>
            </a:pPr>
            <a:r>
              <a:rPr lang="en-US" sz="2000" dirty="0">
                <a:solidFill>
                  <a:schemeClr val="tx1"/>
                </a:solidFill>
              </a:rPr>
              <a:t>Refer the citizen to the Title VI Coordinator for further information. </a:t>
            </a:r>
          </a:p>
          <a:p>
            <a:pPr lvl="2" algn="ctr">
              <a:buFont typeface="Wingdings" panose="05000000000000000000" pitchFamily="2" charset="2"/>
              <a:buChar char="§"/>
            </a:pPr>
            <a:r>
              <a:rPr lang="en-US" sz="1400" dirty="0">
                <a:solidFill>
                  <a:srgbClr val="FF0000"/>
                </a:solidFill>
              </a:rPr>
              <a:t>NAME</a:t>
            </a:r>
            <a:r>
              <a:rPr lang="en-US" sz="1400" dirty="0">
                <a:solidFill>
                  <a:schemeClr val="tx1"/>
                </a:solidFill>
              </a:rPr>
              <a:t> - Title VI Coordinator </a:t>
            </a:r>
          </a:p>
          <a:p>
            <a:pPr lvl="2" algn="ctr">
              <a:buFont typeface="Wingdings" panose="05000000000000000000" pitchFamily="2" charset="2"/>
              <a:buChar char="§"/>
            </a:pPr>
            <a:r>
              <a:rPr lang="en-US" sz="1400" dirty="0">
                <a:solidFill>
                  <a:schemeClr val="tx1"/>
                </a:solidFill>
              </a:rPr>
              <a:t>E-Mail:</a:t>
            </a:r>
            <a:r>
              <a:rPr lang="en-US" sz="1400" dirty="0"/>
              <a:t> </a:t>
            </a:r>
            <a:r>
              <a:rPr lang="en-US" sz="1400" dirty="0">
                <a:solidFill>
                  <a:srgbClr val="FF0000"/>
                </a:solidFill>
              </a:rPr>
              <a:t>XXXXXXXX@XXXXX</a:t>
            </a:r>
          </a:p>
          <a:p>
            <a:pPr lvl="2" algn="ctr">
              <a:buFont typeface="Wingdings" panose="05000000000000000000" pitchFamily="2" charset="2"/>
              <a:buChar char="§"/>
            </a:pPr>
            <a:r>
              <a:rPr lang="en-US" sz="1400" dirty="0">
                <a:solidFill>
                  <a:schemeClr val="tx1"/>
                </a:solidFill>
              </a:rPr>
              <a:t>Phone: </a:t>
            </a:r>
            <a:r>
              <a:rPr lang="en-US" sz="1400" dirty="0">
                <a:solidFill>
                  <a:srgbClr val="FF0000"/>
                </a:solidFill>
              </a:rPr>
              <a:t>260-555-6362 </a:t>
            </a:r>
          </a:p>
          <a:p>
            <a:pPr marL="749808" lvl="2" indent="0" algn="ctr">
              <a:buNone/>
            </a:pPr>
            <a:r>
              <a:rPr lang="en-US" sz="1400" dirty="0"/>
              <a:t>	  	   		</a:t>
            </a:r>
            <a:r>
              <a:rPr lang="en-US" sz="1800" dirty="0"/>
              <a:t>	</a:t>
            </a:r>
          </a:p>
        </p:txBody>
      </p:sp>
    </p:spTree>
    <p:extLst>
      <p:ext uri="{BB962C8B-B14F-4D97-AF65-F5344CB8AC3E}">
        <p14:creationId xmlns:p14="http://schemas.microsoft.com/office/powerpoint/2010/main" val="2303764999"/>
      </p:ext>
    </p:extLst>
  </p:cSld>
  <p:clrMapOvr>
    <a:masterClrMapping/>
  </p:clrMapOvr>
  <p:transition spd="slow">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RESOURCES</a:t>
            </a:r>
          </a:p>
        </p:txBody>
      </p:sp>
      <p:sp>
        <p:nvSpPr>
          <p:cNvPr id="3" name="Content Placeholder 2"/>
          <p:cNvSpPr>
            <a:spLocks noGrp="1"/>
          </p:cNvSpPr>
          <p:nvPr>
            <p:ph idx="1"/>
          </p:nvPr>
        </p:nvSpPr>
        <p:spPr>
          <a:xfrm>
            <a:off x="762000" y="533400"/>
            <a:ext cx="7772400" cy="4495800"/>
          </a:xfrm>
        </p:spPr>
        <p:txBody>
          <a:bodyPr/>
          <a:lstStyle/>
          <a:p>
            <a:pPr lvl="1"/>
            <a:r>
              <a:rPr lang="en-US" dirty="0">
                <a:hlinkClick r:id="rId2"/>
              </a:rPr>
              <a:t>http://www.in.gov/indot/2751.htm</a:t>
            </a:r>
            <a:r>
              <a:rPr lang="en-US" dirty="0"/>
              <a:t> </a:t>
            </a:r>
          </a:p>
          <a:p>
            <a:pPr lvl="1"/>
            <a:endParaRPr lang="en-US" dirty="0"/>
          </a:p>
          <a:p>
            <a:pPr marL="320040" lvl="1" indent="0">
              <a:buNone/>
            </a:pPr>
            <a:endParaRPr lang="en-US" dirty="0"/>
          </a:p>
          <a:p>
            <a:pPr marL="320040" lvl="1" indent="0">
              <a:buNone/>
            </a:pPr>
            <a:endParaRPr lang="en-US" dirty="0"/>
          </a:p>
        </p:txBody>
      </p:sp>
    </p:spTree>
    <p:extLst>
      <p:ext uri="{BB962C8B-B14F-4D97-AF65-F5344CB8AC3E}">
        <p14:creationId xmlns:p14="http://schemas.microsoft.com/office/powerpoint/2010/main" val="2697979373"/>
      </p:ext>
    </p:extLst>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05800" cy="1142999"/>
          </a:xfrm>
        </p:spPr>
        <p:txBody>
          <a:bodyPr/>
          <a:lstStyle/>
          <a:p>
            <a:pPr algn="ctr"/>
            <a:r>
              <a:rPr lang="en-US" dirty="0"/>
              <a:t>What is Title VI?</a:t>
            </a:r>
          </a:p>
        </p:txBody>
      </p:sp>
      <p:sp>
        <p:nvSpPr>
          <p:cNvPr id="3" name="Content Placeholder 2"/>
          <p:cNvSpPr>
            <a:spLocks noGrp="1"/>
          </p:cNvSpPr>
          <p:nvPr>
            <p:ph idx="1"/>
          </p:nvPr>
        </p:nvSpPr>
        <p:spPr>
          <a:xfrm>
            <a:off x="457200" y="1600200"/>
            <a:ext cx="8382000" cy="4876800"/>
          </a:xfrm>
        </p:spPr>
        <p:txBody>
          <a:bodyPr>
            <a:normAutofit/>
          </a:bodyPr>
          <a:lstStyle/>
          <a:p>
            <a:pPr marL="0" indent="0">
              <a:buNone/>
            </a:pPr>
            <a:endParaRPr lang="en-US" sz="1800" dirty="0"/>
          </a:p>
          <a:p>
            <a:pPr marL="0" indent="0">
              <a:buNone/>
            </a:pPr>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r>
              <a:rPr lang="en-US" sz="1800" dirty="0"/>
              <a:t>Civil Rights Restoration Act of 1987</a:t>
            </a:r>
          </a:p>
          <a:p>
            <a:pPr lvl="1"/>
            <a:r>
              <a:rPr lang="en-US" sz="1600" dirty="0"/>
              <a:t>Clarified and restored the intent of Title VI.</a:t>
            </a:r>
          </a:p>
          <a:p>
            <a:pPr lvl="1"/>
            <a:r>
              <a:rPr lang="en-US" sz="1600" dirty="0"/>
              <a:t>The Scope of Title VI includes </a:t>
            </a:r>
            <a:r>
              <a:rPr lang="en-US" sz="1600" b="1" u="sng" dirty="0">
                <a:solidFill>
                  <a:schemeClr val="tx1"/>
                </a:solidFill>
              </a:rPr>
              <a:t>ALL</a:t>
            </a:r>
            <a:r>
              <a:rPr lang="en-US" sz="1600" b="1" u="sng" dirty="0"/>
              <a:t> </a:t>
            </a:r>
            <a:r>
              <a:rPr lang="en-US" sz="1600" dirty="0"/>
              <a:t>programs and activates of Federal-aid recipients and contractors </a:t>
            </a:r>
            <a:r>
              <a:rPr lang="en-US" sz="1600" b="1" u="sng" dirty="0">
                <a:solidFill>
                  <a:schemeClr val="tx1"/>
                </a:solidFill>
              </a:rPr>
              <a:t>regardless if the programs are federally funded or not. </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447" b="11934"/>
          <a:stretch/>
        </p:blipFill>
        <p:spPr bwMode="auto">
          <a:xfrm>
            <a:off x="1371600" y="1398990"/>
            <a:ext cx="5948916" cy="3081969"/>
          </a:xfrm>
          <a:prstGeom prst="roundRect">
            <a:avLst>
              <a:gd name="adj" fmla="val 16667"/>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slope"/>
            <a:contourClr>
              <a:srgbClr val="969696"/>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6764207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anim calcmode="lin" valueType="num">
                                      <p:cBhvr>
                                        <p:cTn id="8" dur="2000" fill="hold"/>
                                        <p:tgtEl>
                                          <p:spTgt spid="3074"/>
                                        </p:tgtEl>
                                        <p:attrNameLst>
                                          <p:attrName>ppt_w</p:attrName>
                                        </p:attrNameLst>
                                      </p:cBhvr>
                                      <p:tavLst>
                                        <p:tav tm="0" fmla="#ppt_w*sin(2.5*pi*$)">
                                          <p:val>
                                            <p:fltVal val="0"/>
                                          </p:val>
                                        </p:tav>
                                        <p:tav tm="100000">
                                          <p:val>
                                            <p:fltVal val="1"/>
                                          </p:val>
                                        </p:tav>
                                      </p:tavLst>
                                    </p:anim>
                                    <p:anim calcmode="lin" valueType="num">
                                      <p:cBhvr>
                                        <p:cTn id="9" dur="20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0"/>
            <a:ext cx="6781800" cy="1600200"/>
          </a:xfrm>
        </p:spPr>
        <p:txBody>
          <a:bodyPr>
            <a:normAutofit fontScale="90000"/>
          </a:bodyPr>
          <a:lstStyle/>
          <a:p>
            <a:r>
              <a:rPr lang="en-US" dirty="0"/>
              <a:t>KEY TERMS OF TITLE VI</a:t>
            </a:r>
          </a:p>
        </p:txBody>
      </p:sp>
      <p:sp>
        <p:nvSpPr>
          <p:cNvPr id="3" name="Content Placeholder 2"/>
          <p:cNvSpPr>
            <a:spLocks noGrp="1"/>
          </p:cNvSpPr>
          <p:nvPr>
            <p:ph idx="1"/>
          </p:nvPr>
        </p:nvSpPr>
        <p:spPr/>
        <p:txBody>
          <a:bodyPr>
            <a:normAutofit fontScale="77500" lnSpcReduction="20000"/>
          </a:bodyPr>
          <a:lstStyle/>
          <a:p>
            <a:r>
              <a:rPr lang="en-US" b="1" dirty="0"/>
              <a:t>Beneficiary</a:t>
            </a:r>
            <a:r>
              <a:rPr lang="en-US" dirty="0"/>
              <a:t>-person or entity that directly or indirectly received advantages from a federally funded program.</a:t>
            </a:r>
          </a:p>
          <a:p>
            <a:endParaRPr lang="en-US" dirty="0"/>
          </a:p>
          <a:p>
            <a:r>
              <a:rPr lang="en-US" b="1" dirty="0"/>
              <a:t>Recipient</a:t>
            </a:r>
            <a:r>
              <a:rPr lang="en-US" dirty="0"/>
              <a:t>- received federal financial assistance and/or operates a program or activity that is subject to Title VI (state agencies, municipalities, educational institutions, private organizations)</a:t>
            </a:r>
          </a:p>
          <a:p>
            <a:endParaRPr lang="en-US" dirty="0"/>
          </a:p>
          <a:p>
            <a:r>
              <a:rPr lang="en-US" b="1" dirty="0"/>
              <a:t>Sub-Recipients</a:t>
            </a:r>
            <a:r>
              <a:rPr lang="en-US" dirty="0"/>
              <a:t>- receives federal assistance from primary recipient to carry out program or activity (contractors, subcontractors)</a:t>
            </a:r>
          </a:p>
          <a:p>
            <a:endParaRPr lang="en-US" dirty="0"/>
          </a:p>
          <a:p>
            <a:r>
              <a:rPr lang="en-US" b="1" dirty="0"/>
              <a:t>Financial Assistance</a:t>
            </a:r>
            <a:r>
              <a:rPr lang="en-US" dirty="0"/>
              <a:t>- grants, loans, sale or lease of property, technical assistance, tax incentives, and donations</a:t>
            </a:r>
          </a:p>
        </p:txBody>
      </p:sp>
    </p:spTree>
    <p:extLst>
      <p:ext uri="{BB962C8B-B14F-4D97-AF65-F5344CB8AC3E}">
        <p14:creationId xmlns:p14="http://schemas.microsoft.com/office/powerpoint/2010/main" val="178507736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6781800" cy="1600200"/>
          </a:xfrm>
        </p:spPr>
        <p:txBody>
          <a:bodyPr/>
          <a:lstStyle/>
          <a:p>
            <a:r>
              <a:rPr lang="en-US" dirty="0"/>
              <a:t>Purpose of Title VI	</a:t>
            </a:r>
          </a:p>
        </p:txBody>
      </p:sp>
      <p:sp>
        <p:nvSpPr>
          <p:cNvPr id="3" name="Content Placeholder 2"/>
          <p:cNvSpPr>
            <a:spLocks noGrp="1"/>
          </p:cNvSpPr>
          <p:nvPr>
            <p:ph idx="1"/>
          </p:nvPr>
        </p:nvSpPr>
        <p:spPr>
          <a:xfrm>
            <a:off x="914400" y="1600200"/>
            <a:ext cx="7467600" cy="1905000"/>
          </a:xfrm>
        </p:spPr>
        <p:txBody>
          <a:bodyPr>
            <a:normAutofit fontScale="40000" lnSpcReduction="20000"/>
          </a:bodyPr>
          <a:lstStyle/>
          <a:p>
            <a:r>
              <a:rPr lang="en-US" sz="6400" dirty="0"/>
              <a:t>To eliminate discrimination in federally funded programs and activities.</a:t>
            </a:r>
          </a:p>
          <a:p>
            <a:endParaRPr lang="en-US" sz="6400" dirty="0"/>
          </a:p>
          <a:p>
            <a:r>
              <a:rPr lang="en-US" sz="6400" dirty="0"/>
              <a:t>To ensure equitable distribution of public funds for public benefit. </a:t>
            </a:r>
          </a:p>
          <a:p>
            <a:pPr marL="114300" indent="0">
              <a:buNone/>
            </a:pPr>
            <a:endParaRPr lang="en-US" sz="2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405692"/>
            <a:ext cx="4114800" cy="3090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651586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2000" fill="hold"/>
                                        <p:tgtEl>
                                          <p:spTgt spid="3">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grpId="0" nodeType="clickEffect">
                                  <p:stCondLst>
                                    <p:cond delay="0"/>
                                  </p:stCondLst>
                                  <p:iterate type="lt">
                                    <p:tmPct val="4000"/>
                                  </p:iterate>
                                  <p:childTnLst>
                                    <p:set>
                                      <p:cBhvr override="childStyle">
                                        <p:cTn id="10" dur="2000" fill="hold"/>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6221954" cy="1143000"/>
          </a:xfrm>
        </p:spPr>
        <p:txBody>
          <a:bodyPr>
            <a:normAutofit fontScale="90000"/>
          </a:bodyPr>
          <a:lstStyle/>
          <a:p>
            <a:r>
              <a:rPr lang="en-US" dirty="0"/>
              <a:t>   </a:t>
            </a:r>
            <a:r>
              <a:rPr lang="en-US" sz="4400" b="1" dirty="0"/>
              <a:t>Title VI-Background	</a:t>
            </a:r>
          </a:p>
        </p:txBody>
      </p:sp>
      <p:sp>
        <p:nvSpPr>
          <p:cNvPr id="3" name="Content Placeholder 2"/>
          <p:cNvSpPr>
            <a:spLocks noGrp="1"/>
          </p:cNvSpPr>
          <p:nvPr>
            <p:ph idx="1"/>
          </p:nvPr>
        </p:nvSpPr>
        <p:spPr>
          <a:xfrm>
            <a:off x="621254" y="2066365"/>
            <a:ext cx="7543800" cy="3886200"/>
          </a:xfrm>
        </p:spPr>
        <p:txBody>
          <a:bodyPr>
            <a:normAutofit/>
          </a:bodyPr>
          <a:lstStyle/>
          <a:p>
            <a:r>
              <a:rPr lang="en-US" sz="2800" dirty="0"/>
              <a:t>Discrimination</a:t>
            </a:r>
          </a:p>
          <a:p>
            <a:pPr lvl="1"/>
            <a:r>
              <a:rPr lang="en-US" sz="2000" dirty="0"/>
              <a:t>An action or inaction, whether intentional or unintentional, through which a person in the United States is subject to inequities because of their race, color, national origin, sex, age or disability.</a:t>
            </a:r>
          </a:p>
          <a:p>
            <a:pPr lvl="1"/>
            <a:endParaRPr lang="en-US" sz="2000" dirty="0"/>
          </a:p>
          <a:p>
            <a:pPr lvl="1"/>
            <a:endParaRPr lang="en-US" sz="2000" dirty="0"/>
          </a:p>
          <a:p>
            <a:pPr lvl="1"/>
            <a:r>
              <a:rPr lang="en-US" sz="2000" dirty="0"/>
              <a:t>Executive Order 11246 Amended to add gender identity and sexual orientation. </a:t>
            </a:r>
          </a:p>
        </p:txBody>
      </p:sp>
      <p:pic>
        <p:nvPicPr>
          <p:cNvPr id="3077" name="Picture 5" descr="C:\Users\kgmafa\AppData\Local\Microsoft\Windows\Temporary Internet Files\Content.IE5\QXSAQVMH\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563445"/>
            <a:ext cx="44958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05547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p:cTn id="7" dur="2000" fill="hold"/>
                                        <p:tgtEl>
                                          <p:spTgt spid="3077"/>
                                        </p:tgtEl>
                                        <p:attrNameLst>
                                          <p:attrName>ppt_w</p:attrName>
                                        </p:attrNameLst>
                                      </p:cBhvr>
                                      <p:tavLst>
                                        <p:tav tm="0">
                                          <p:val>
                                            <p:fltVal val="0"/>
                                          </p:val>
                                        </p:tav>
                                        <p:tav tm="100000">
                                          <p:val>
                                            <p:strVal val="#ppt_w"/>
                                          </p:val>
                                        </p:tav>
                                      </p:tavLst>
                                    </p:anim>
                                    <p:anim calcmode="lin" valueType="num">
                                      <p:cBhvr>
                                        <p:cTn id="8" dur="2000" fill="hold"/>
                                        <p:tgtEl>
                                          <p:spTgt spid="3077"/>
                                        </p:tgtEl>
                                        <p:attrNameLst>
                                          <p:attrName>ppt_h</p:attrName>
                                        </p:attrNameLst>
                                      </p:cBhvr>
                                      <p:tavLst>
                                        <p:tav tm="0">
                                          <p:val>
                                            <p:fltVal val="0"/>
                                          </p:val>
                                        </p:tav>
                                        <p:tav tm="100000">
                                          <p:val>
                                            <p:strVal val="#ppt_h"/>
                                          </p:val>
                                        </p:tav>
                                      </p:tavLst>
                                    </p:anim>
                                    <p:anim calcmode="lin" valueType="num">
                                      <p:cBhvr>
                                        <p:cTn id="9" dur="2000" fill="hold"/>
                                        <p:tgtEl>
                                          <p:spTgt spid="3077"/>
                                        </p:tgtEl>
                                        <p:attrNameLst>
                                          <p:attrName>style.rotation</p:attrName>
                                        </p:attrNameLst>
                                      </p:cBhvr>
                                      <p:tavLst>
                                        <p:tav tm="0">
                                          <p:val>
                                            <p:fltVal val="90"/>
                                          </p:val>
                                        </p:tav>
                                        <p:tav tm="100000">
                                          <p:val>
                                            <p:fltVal val="0"/>
                                          </p:val>
                                        </p:tav>
                                      </p:tavLst>
                                    </p:anim>
                                    <p:animEffect transition="in" filter="fade">
                                      <p:cBhvr>
                                        <p:cTn id="10" dur="2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6629400" cy="1295400"/>
          </a:xfrm>
        </p:spPr>
        <p:txBody>
          <a:bodyPr>
            <a:normAutofit/>
          </a:bodyPr>
          <a:lstStyle/>
          <a:p>
            <a:r>
              <a:rPr lang="en-US" sz="4400" b="1" dirty="0"/>
              <a:t>Types of Discrimination	</a:t>
            </a:r>
          </a:p>
        </p:txBody>
      </p:sp>
      <p:sp>
        <p:nvSpPr>
          <p:cNvPr id="3" name="Content Placeholder 2"/>
          <p:cNvSpPr>
            <a:spLocks noGrp="1"/>
          </p:cNvSpPr>
          <p:nvPr>
            <p:ph idx="1"/>
          </p:nvPr>
        </p:nvSpPr>
        <p:spPr>
          <a:xfrm>
            <a:off x="685800" y="685800"/>
            <a:ext cx="7620000" cy="4724400"/>
          </a:xfrm>
        </p:spPr>
        <p:txBody>
          <a:bodyPr>
            <a:normAutofit/>
          </a:bodyPr>
          <a:lstStyle/>
          <a:p>
            <a:r>
              <a:rPr lang="en-US" sz="1800" i="1" dirty="0"/>
              <a:t>Denial of Program Service, Financial Aid, or benefits</a:t>
            </a:r>
          </a:p>
          <a:p>
            <a:r>
              <a:rPr lang="en-US" sz="1800" i="1" dirty="0"/>
              <a:t>Providing different types of Program Services, Financial Aid</a:t>
            </a:r>
          </a:p>
          <a:p>
            <a:r>
              <a:rPr lang="en-US" sz="1800" i="1" dirty="0"/>
              <a:t>Segregating or separately treating individuals or groups in any matter relating to the receipt of any program service, financial aid, or benefit</a:t>
            </a:r>
          </a:p>
          <a:p>
            <a:r>
              <a:rPr lang="en-US" sz="1800" i="1" dirty="0"/>
              <a:t>Imposing impacts to groups for the benefit of another group</a:t>
            </a:r>
          </a:p>
          <a:p>
            <a:r>
              <a:rPr lang="en-US" sz="1800" i="1" dirty="0"/>
              <a:t>Restricting in any way the enjoyment of any advantage or privilege enjoyed by other receiving any program service, financial aid, or other benefits</a:t>
            </a:r>
          </a:p>
          <a:p>
            <a:r>
              <a:rPr lang="en-US" sz="1800" i="1" dirty="0"/>
              <a:t>Denying person(s) the opportunity to participate as a member of a planning, advisory or similar body</a:t>
            </a:r>
          </a:p>
          <a:p>
            <a:r>
              <a:rPr lang="en-US" sz="1800" i="1" dirty="0"/>
              <a:t>Denying person(s) the opportunity to participate in the program through the provision of services, or affording the opportunity to do so differently from those afforded to others. </a:t>
            </a:r>
          </a:p>
        </p:txBody>
      </p:sp>
    </p:spTree>
    <p:extLst>
      <p:ext uri="{BB962C8B-B14F-4D97-AF65-F5344CB8AC3E}">
        <p14:creationId xmlns:p14="http://schemas.microsoft.com/office/powerpoint/2010/main" val="270789019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
                                          <p:stCondLst>
                                            <p:cond delay="0"/>
                                          </p:stCondLst>
                                        </p:cTn>
                                        <p:tgtEl>
                                          <p:spTgt spid="2"/>
                                        </p:tgtEl>
                                      </p:cBhvr>
                                    </p:animEffect>
                                    <p:anim calcmode="lin" valueType="num">
                                      <p:cBhvr>
                                        <p:cTn id="8" dur="9"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 tmFilter="0, 0; 0.125,0.2665; 0.25,0.4; 0.375,0.465; 0.5,0.5;  0.625,0.535; 0.75,0.6; 0.875,0.7335; 1,1">
                                          <p:stCondLst>
                                            <p:cond delay="3"/>
                                          </p:stCondLst>
                                        </p:cTn>
                                        <p:tgtEl>
                                          <p:spTgt spid="2"/>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7"/>
                                          </p:stCondLst>
                                        </p:cTn>
                                        <p:tgtEl>
                                          <p:spTgt spid="2"/>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8"/>
                                          </p:stCondLst>
                                        </p:cTn>
                                        <p:tgtEl>
                                          <p:spTgt spid="2"/>
                                        </p:tgtEl>
                                        <p:attrNameLst>
                                          <p:attrName>ppt_y</p:attrName>
                                        </p:attrNameLst>
                                      </p:cBhvr>
                                      <p:tavLst>
                                        <p:tav tm="0" fmla="#ppt_y-sin(pi*$)/81">
                                          <p:val>
                                            <p:fltVal val="0"/>
                                          </p:val>
                                        </p:tav>
                                        <p:tav tm="100000">
                                          <p:val>
                                            <p:fltVal val="1"/>
                                          </p:val>
                                        </p:tav>
                                      </p:tavLst>
                                    </p:anim>
                                    <p:animScale>
                                      <p:cBhvr>
                                        <p:cTn id="13" dur="1">
                                          <p:stCondLst>
                                            <p:cond delay="3"/>
                                          </p:stCondLst>
                                        </p:cTn>
                                        <p:tgtEl>
                                          <p:spTgt spid="2"/>
                                        </p:tgtEl>
                                      </p:cBhvr>
                                      <p:to x="100000" y="60000"/>
                                    </p:animScale>
                                    <p:animScale>
                                      <p:cBhvr>
                                        <p:cTn id="14" dur="1" decel="50000">
                                          <p:stCondLst>
                                            <p:cond delay="3"/>
                                          </p:stCondLst>
                                        </p:cTn>
                                        <p:tgtEl>
                                          <p:spTgt spid="2"/>
                                        </p:tgtEl>
                                      </p:cBhvr>
                                      <p:to x="100000" y="100000"/>
                                    </p:animScale>
                                    <p:animScale>
                                      <p:cBhvr>
                                        <p:cTn id="15" dur="1">
                                          <p:stCondLst>
                                            <p:cond delay="7"/>
                                          </p:stCondLst>
                                        </p:cTn>
                                        <p:tgtEl>
                                          <p:spTgt spid="2"/>
                                        </p:tgtEl>
                                      </p:cBhvr>
                                      <p:to x="100000" y="80000"/>
                                    </p:animScale>
                                    <p:animScale>
                                      <p:cBhvr>
                                        <p:cTn id="16" dur="1" decel="50000">
                                          <p:stCondLst>
                                            <p:cond delay="7"/>
                                          </p:stCondLst>
                                        </p:cTn>
                                        <p:tgtEl>
                                          <p:spTgt spid="2"/>
                                        </p:tgtEl>
                                      </p:cBhvr>
                                      <p:to x="100000" y="100000"/>
                                    </p:animScale>
                                    <p:animScale>
                                      <p:cBhvr>
                                        <p:cTn id="17" dur="1">
                                          <p:stCondLst>
                                            <p:cond delay="8"/>
                                          </p:stCondLst>
                                        </p:cTn>
                                        <p:tgtEl>
                                          <p:spTgt spid="2"/>
                                        </p:tgtEl>
                                      </p:cBhvr>
                                      <p:to x="100000" y="90000"/>
                                    </p:animScale>
                                    <p:animScale>
                                      <p:cBhvr>
                                        <p:cTn id="18" dur="1" decel="50000">
                                          <p:stCondLst>
                                            <p:cond delay="8"/>
                                          </p:stCondLst>
                                        </p:cTn>
                                        <p:tgtEl>
                                          <p:spTgt spid="2"/>
                                        </p:tgtEl>
                                      </p:cBhvr>
                                      <p:to x="100000" y="100000"/>
                                    </p:animScale>
                                    <p:animScale>
                                      <p:cBhvr>
                                        <p:cTn id="19" dur="1">
                                          <p:stCondLst>
                                            <p:cond delay="9"/>
                                          </p:stCondLst>
                                        </p:cTn>
                                        <p:tgtEl>
                                          <p:spTgt spid="2"/>
                                        </p:tgtEl>
                                      </p:cBhvr>
                                      <p:to x="100000" y="95000"/>
                                    </p:animScale>
                                    <p:animScale>
                                      <p:cBhvr>
                                        <p:cTn id="20" dur="1" decel="50000">
                                          <p:stCondLst>
                                            <p:cond delay="9"/>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additive="base">
                                        <p:cTn id="4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additive="base">
                                        <p:cTn id="5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additive="base">
                                        <p:cTn id="6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6705600" cy="1371600"/>
          </a:xfrm>
        </p:spPr>
        <p:txBody>
          <a:bodyPr>
            <a:noAutofit/>
          </a:bodyPr>
          <a:lstStyle/>
          <a:p>
            <a:pPr algn="ctr"/>
            <a:r>
              <a:rPr lang="en-US" sz="2800" dirty="0"/>
              <a:t>YOUR</a:t>
            </a:r>
            <a:br>
              <a:rPr lang="en-US" sz="2800" dirty="0"/>
            </a:br>
            <a:r>
              <a:rPr lang="en-US" sz="2800" dirty="0"/>
              <a:t>NONDISCRIMINATION STATEMENT OF POLICY	</a:t>
            </a:r>
          </a:p>
        </p:txBody>
      </p:sp>
      <p:sp>
        <p:nvSpPr>
          <p:cNvPr id="3" name="Content Placeholder 2"/>
          <p:cNvSpPr>
            <a:spLocks noGrp="1"/>
          </p:cNvSpPr>
          <p:nvPr>
            <p:ph idx="1"/>
          </p:nvPr>
        </p:nvSpPr>
        <p:spPr>
          <a:xfrm>
            <a:off x="838200" y="1676400"/>
            <a:ext cx="7162800" cy="2819400"/>
          </a:xfrm>
        </p:spPr>
        <p:style>
          <a:lnRef idx="0">
            <a:schemeClr val="accent1"/>
          </a:lnRef>
          <a:fillRef idx="3">
            <a:schemeClr val="accent1"/>
          </a:fillRef>
          <a:effectRef idx="3">
            <a:schemeClr val="accent1"/>
          </a:effectRef>
          <a:fontRef idx="minor">
            <a:schemeClr val="lt1"/>
          </a:fontRef>
        </p:style>
        <p:txBody>
          <a:bodyPr>
            <a:normAutofit/>
          </a:bodyPr>
          <a:lstStyle/>
          <a:p>
            <a:r>
              <a:rPr lang="en-US" sz="1400" dirty="0"/>
              <a:t>The </a:t>
            </a:r>
            <a:r>
              <a:rPr lang="en-US" sz="1400" dirty="0">
                <a:solidFill>
                  <a:srgbClr val="FF0000"/>
                </a:solidFill>
              </a:rPr>
              <a:t>Your City/County </a:t>
            </a:r>
            <a:r>
              <a:rPr lang="en-US" sz="1400" dirty="0"/>
              <a:t>values each individual’s civil rights and wishes to provide equal opportunity and equitable service for the citizens of this community.  As a recipient of federal funds, the </a:t>
            </a:r>
            <a:r>
              <a:rPr lang="en-US" sz="1400" dirty="0">
                <a:solidFill>
                  <a:srgbClr val="FF0000"/>
                </a:solidFill>
              </a:rPr>
              <a:t>Your City/County </a:t>
            </a:r>
            <a:r>
              <a:rPr lang="en-US" sz="1400" dirty="0"/>
              <a:t>is required to conform to Title VI of the Civil Rights Act of 1964 (Title VI) and all related statutes, regulations, and directives, which provide that no person shall be excluded from participation in, denied benefits of, or subjected to discrimination under any program or activity receiving federal financial assistance from the U.S. Department of Transportation (DOT) on the grounds of race, color, national origin, disability, religion, sex, sexual orientation, gender identity, age, low income status, or limited English proficiency. </a:t>
            </a:r>
          </a:p>
          <a:p>
            <a:endParaRPr lang="en-US" dirty="0"/>
          </a:p>
        </p:txBody>
      </p:sp>
    </p:spTree>
    <p:extLst>
      <p:ext uri="{BB962C8B-B14F-4D97-AF65-F5344CB8AC3E}">
        <p14:creationId xmlns:p14="http://schemas.microsoft.com/office/powerpoint/2010/main" val="1892757648"/>
      </p:ext>
    </p:extLst>
  </p:cSld>
  <p:clrMapOvr>
    <a:masterClrMapping/>
  </p:clrMapOvr>
  <p:transition spd="slow">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0758"/>
            <a:ext cx="6781800" cy="1600200"/>
          </a:xfrm>
        </p:spPr>
        <p:txBody>
          <a:bodyPr>
            <a:normAutofit fontScale="90000"/>
          </a:bodyPr>
          <a:lstStyle/>
          <a:p>
            <a:r>
              <a:rPr lang="en-US" dirty="0"/>
              <a:t>Limited English Proficiency (LEP)</a:t>
            </a:r>
          </a:p>
        </p:txBody>
      </p:sp>
      <p:sp>
        <p:nvSpPr>
          <p:cNvPr id="3" name="Content Placeholder 2"/>
          <p:cNvSpPr>
            <a:spLocks noGrp="1"/>
          </p:cNvSpPr>
          <p:nvPr>
            <p:ph sz="half" idx="1"/>
          </p:nvPr>
        </p:nvSpPr>
        <p:spPr>
          <a:xfrm>
            <a:off x="457200" y="1600200"/>
            <a:ext cx="3657600" cy="3767328"/>
          </a:xfrm>
        </p:spPr>
        <p:txBody>
          <a:bodyPr anchor="t">
            <a:noAutofit/>
          </a:bodyPr>
          <a:lstStyle/>
          <a:p>
            <a:r>
              <a:rPr lang="en-US" sz="1400" dirty="0">
                <a:solidFill>
                  <a:schemeClr val="tx1"/>
                </a:solidFill>
              </a:rPr>
              <a:t>LEP</a:t>
            </a:r>
          </a:p>
          <a:p>
            <a:pPr lvl="1"/>
            <a:r>
              <a:rPr lang="en-US" sz="1400" dirty="0">
                <a:solidFill>
                  <a:schemeClr val="tx1"/>
                </a:solidFill>
              </a:rPr>
              <a:t>Executive Order 13133 requires federal-aid recipients to take reasonable steps to ensure meaningful access to their services to Limited English Proficiency Persons</a:t>
            </a:r>
          </a:p>
          <a:p>
            <a:pPr lvl="1"/>
            <a:endParaRPr lang="en-US" sz="1400" dirty="0">
              <a:solidFill>
                <a:schemeClr val="tx1"/>
              </a:solidFill>
            </a:endParaRPr>
          </a:p>
          <a:p>
            <a:pPr lvl="1"/>
            <a:r>
              <a:rPr lang="en-US" sz="1400" dirty="0">
                <a:solidFill>
                  <a:schemeClr val="tx1"/>
                </a:solidFill>
              </a:rPr>
              <a:t> Analysis:</a:t>
            </a:r>
          </a:p>
          <a:p>
            <a:pPr lvl="2"/>
            <a:r>
              <a:rPr lang="en-US" sz="1400" dirty="0">
                <a:solidFill>
                  <a:schemeClr val="tx1"/>
                </a:solidFill>
              </a:rPr>
              <a:t>Frequency of contact with LEP persons (How often we encounter LEP at work)</a:t>
            </a:r>
          </a:p>
          <a:p>
            <a:pPr lvl="2"/>
            <a:r>
              <a:rPr lang="en-US" sz="1400" dirty="0">
                <a:solidFill>
                  <a:schemeClr val="tx1"/>
                </a:solidFill>
              </a:rPr>
              <a:t>Importance of program or service provided </a:t>
            </a:r>
          </a:p>
          <a:p>
            <a:pPr lvl="2"/>
            <a:r>
              <a:rPr lang="en-US" sz="1400" dirty="0">
                <a:solidFill>
                  <a:schemeClr val="tx1"/>
                </a:solidFill>
              </a:rPr>
              <a:t>Available resources .(If we do encounter LEP persons do we have any resources to help the language barrier?)</a:t>
            </a:r>
          </a:p>
        </p:txBody>
      </p:sp>
      <p:sp>
        <p:nvSpPr>
          <p:cNvPr id="5" name="Content Placeholder 4"/>
          <p:cNvSpPr>
            <a:spLocks noGrp="1"/>
          </p:cNvSpPr>
          <p:nvPr>
            <p:ph sz="half" idx="2"/>
          </p:nvPr>
        </p:nvSpPr>
        <p:spPr>
          <a:xfrm>
            <a:off x="4953000" y="1218751"/>
            <a:ext cx="3962400" cy="4953000"/>
          </a:xfrm>
        </p:spPr>
        <p:txBody>
          <a:bodyPr>
            <a:normAutofit fontScale="55000" lnSpcReduction="20000"/>
          </a:bodyPr>
          <a:lstStyle/>
          <a:p>
            <a:r>
              <a:rPr lang="en-US" dirty="0">
                <a:solidFill>
                  <a:schemeClr val="tx1"/>
                </a:solidFill>
              </a:rPr>
              <a:t>Every department has access to language identification cards.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r>
              <a:rPr lang="en-US" dirty="0">
                <a:solidFill>
                  <a:schemeClr val="tx1"/>
                </a:solidFill>
              </a:rPr>
              <a:t>If a department frequently comes into contact with LEP persons they may need to consider providing a translator to help with the language barriers.</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2133600"/>
            <a:ext cx="2086094" cy="2438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911929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par>
                                <p:cTn id="11" presetID="56" presetClass="entr" presetSubtype="0" fill="hold" grpId="0" nodeType="withEffect">
                                  <p:stCondLst>
                                    <p:cond delay="0"/>
                                  </p:stCondLst>
                                  <p:iterate type="wd">
                                    <p:tmPct val="10000"/>
                                  </p:iterate>
                                  <p:childTnLst>
                                    <p:set>
                                      <p:cBhvr>
                                        <p:cTn id="12" dur="1" fill="hold">
                                          <p:stCondLst>
                                            <p:cond delay="0"/>
                                          </p:stCondLst>
                                        </p:cTn>
                                        <p:tgtEl>
                                          <p:spTgt spid="3">
                                            <p:txEl>
                                              <p:pRg st="1" end="1"/>
                                            </p:txEl>
                                          </p:spTgt>
                                        </p:tgtEl>
                                        <p:attrNameLst>
                                          <p:attrName>style.visibility</p:attrName>
                                        </p:attrNameLst>
                                      </p:cBhvr>
                                      <p:to>
                                        <p:strVal val="visible"/>
                                      </p:to>
                                    </p:set>
                                    <p:anim by="(-#ppt_w*2)" calcmode="lin" valueType="num">
                                      <p:cBhvr rctx="PPT">
                                        <p:cTn id="13" dur="500" autoRev="1" fill="hold">
                                          <p:stCondLst>
                                            <p:cond delay="0"/>
                                          </p:stCondLst>
                                        </p:cTn>
                                        <p:tgtEl>
                                          <p:spTgt spid="3">
                                            <p:txEl>
                                              <p:pRg st="1" end="1"/>
                                            </p:txEl>
                                          </p:spTgt>
                                        </p:tgtEl>
                                        <p:attrNameLst>
                                          <p:attrName>ppt_w</p:attrName>
                                        </p:attrNameLst>
                                      </p:cBhvr>
                                    </p:anim>
                                    <p:anim by="(#ppt_w*0.50)" calcmode="lin" valueType="num">
                                      <p:cBhvr>
                                        <p:cTn id="14" dur="500" decel="50000" autoRev="1" fill="hold">
                                          <p:stCondLst>
                                            <p:cond delay="0"/>
                                          </p:stCondLst>
                                        </p:cTn>
                                        <p:tgtEl>
                                          <p:spTgt spid="3">
                                            <p:txEl>
                                              <p:pRg st="1" end="1"/>
                                            </p:txEl>
                                          </p:spTgt>
                                        </p:tgtEl>
                                        <p:attrNameLst>
                                          <p:attrName>ppt_x</p:attrName>
                                        </p:attrNameLst>
                                      </p:cBhvr>
                                    </p:anim>
                                    <p:anim from="(-#ppt_h/2)" to="(#ppt_y)" calcmode="lin" valueType="num">
                                      <p:cBhvr>
                                        <p:cTn id="15" dur="1000" fill="hold">
                                          <p:stCondLst>
                                            <p:cond delay="0"/>
                                          </p:stCondLst>
                                        </p:cTn>
                                        <p:tgtEl>
                                          <p:spTgt spid="3">
                                            <p:txEl>
                                              <p:pRg st="1" end="1"/>
                                            </p:txEl>
                                          </p:spTgt>
                                        </p:tgtEl>
                                        <p:attrNameLst>
                                          <p:attrName>ppt_y</p:attrName>
                                        </p:attrNameLst>
                                      </p:cBhvr>
                                    </p:anim>
                                    <p:animRot by="21600000">
                                      <p:cBhvr>
                                        <p:cTn id="16" dur="1000" fill="hold">
                                          <p:stCondLst>
                                            <p:cond delay="0"/>
                                          </p:stCondLst>
                                        </p:cTn>
                                        <p:tgtEl>
                                          <p:spTgt spid="3">
                                            <p:txEl>
                                              <p:pRg st="1" end="1"/>
                                            </p:txEl>
                                          </p:spTgt>
                                        </p:tgtEl>
                                        <p:attrNameLst>
                                          <p:attrName>r</p:attrName>
                                        </p:attrNameLst>
                                      </p:cBhvr>
                                    </p:animRot>
                                  </p:childTnLst>
                                </p:cTn>
                              </p:par>
                              <p:par>
                                <p:cTn id="17" presetID="56" presetClass="entr" presetSubtype="0" fill="hold" grpId="0" nodeType="withEffect">
                                  <p:stCondLst>
                                    <p:cond delay="0"/>
                                  </p:stCondLst>
                                  <p:iterate type="wd">
                                    <p:tmPct val="10000"/>
                                  </p:iterate>
                                  <p:childTnLst>
                                    <p:set>
                                      <p:cBhvr>
                                        <p:cTn id="18" dur="1" fill="hold">
                                          <p:stCondLst>
                                            <p:cond delay="0"/>
                                          </p:stCondLst>
                                        </p:cTn>
                                        <p:tgtEl>
                                          <p:spTgt spid="3">
                                            <p:txEl>
                                              <p:pRg st="3" end="3"/>
                                            </p:txEl>
                                          </p:spTgt>
                                        </p:tgtEl>
                                        <p:attrNameLst>
                                          <p:attrName>style.visibility</p:attrName>
                                        </p:attrNameLst>
                                      </p:cBhvr>
                                      <p:to>
                                        <p:strVal val="visible"/>
                                      </p:to>
                                    </p:set>
                                    <p:anim by="(-#ppt_w*2)" calcmode="lin" valueType="num">
                                      <p:cBhvr rctx="PPT">
                                        <p:cTn id="19" dur="500" autoRev="1" fill="hold">
                                          <p:stCondLst>
                                            <p:cond delay="0"/>
                                          </p:stCondLst>
                                        </p:cTn>
                                        <p:tgtEl>
                                          <p:spTgt spid="3">
                                            <p:txEl>
                                              <p:pRg st="3" end="3"/>
                                            </p:txEl>
                                          </p:spTgt>
                                        </p:tgtEl>
                                        <p:attrNameLst>
                                          <p:attrName>ppt_w</p:attrName>
                                        </p:attrNameLst>
                                      </p:cBhvr>
                                    </p:anim>
                                    <p:anim by="(#ppt_w*0.50)" calcmode="lin" valueType="num">
                                      <p:cBhvr>
                                        <p:cTn id="20" dur="500" decel="50000" autoRev="1" fill="hold">
                                          <p:stCondLst>
                                            <p:cond delay="0"/>
                                          </p:stCondLst>
                                        </p:cTn>
                                        <p:tgtEl>
                                          <p:spTgt spid="3">
                                            <p:txEl>
                                              <p:pRg st="3" end="3"/>
                                            </p:txEl>
                                          </p:spTgt>
                                        </p:tgtEl>
                                        <p:attrNameLst>
                                          <p:attrName>ppt_x</p:attrName>
                                        </p:attrNameLst>
                                      </p:cBhvr>
                                    </p:anim>
                                    <p:anim from="(-#ppt_h/2)" to="(#ppt_y)" calcmode="lin" valueType="num">
                                      <p:cBhvr>
                                        <p:cTn id="21" dur="1000" fill="hold">
                                          <p:stCondLst>
                                            <p:cond delay="0"/>
                                          </p:stCondLst>
                                        </p:cTn>
                                        <p:tgtEl>
                                          <p:spTgt spid="3">
                                            <p:txEl>
                                              <p:pRg st="3" end="3"/>
                                            </p:txEl>
                                          </p:spTgt>
                                        </p:tgtEl>
                                        <p:attrNameLst>
                                          <p:attrName>ppt_y</p:attrName>
                                        </p:attrNameLst>
                                      </p:cBhvr>
                                    </p:anim>
                                    <p:animRot by="21600000">
                                      <p:cBhvr>
                                        <p:cTn id="22" dur="1000" fill="hold">
                                          <p:stCondLst>
                                            <p:cond delay="0"/>
                                          </p:stCondLst>
                                        </p:cTn>
                                        <p:tgtEl>
                                          <p:spTgt spid="3">
                                            <p:txEl>
                                              <p:pRg st="3" end="3"/>
                                            </p:txEl>
                                          </p:spTgt>
                                        </p:tgtEl>
                                        <p:attrNameLst>
                                          <p:attrName>r</p:attrName>
                                        </p:attrNameLst>
                                      </p:cBhvr>
                                    </p:animRot>
                                  </p:childTnLst>
                                </p:cTn>
                              </p:par>
                              <p:par>
                                <p:cTn id="23" presetID="56" presetClass="entr" presetSubtype="0" fill="hold" grpId="0" nodeType="withEffect">
                                  <p:stCondLst>
                                    <p:cond delay="0"/>
                                  </p:stCondLst>
                                  <p:iterate type="wd">
                                    <p:tmPct val="10000"/>
                                  </p:iterate>
                                  <p:childTnLst>
                                    <p:set>
                                      <p:cBhvr>
                                        <p:cTn id="24" dur="1" fill="hold">
                                          <p:stCondLst>
                                            <p:cond delay="0"/>
                                          </p:stCondLst>
                                        </p:cTn>
                                        <p:tgtEl>
                                          <p:spTgt spid="3">
                                            <p:txEl>
                                              <p:pRg st="4" end="4"/>
                                            </p:txEl>
                                          </p:spTgt>
                                        </p:tgtEl>
                                        <p:attrNameLst>
                                          <p:attrName>style.visibility</p:attrName>
                                        </p:attrNameLst>
                                      </p:cBhvr>
                                      <p:to>
                                        <p:strVal val="visible"/>
                                      </p:to>
                                    </p:set>
                                    <p:anim by="(-#ppt_w*2)" calcmode="lin" valueType="num">
                                      <p:cBhvr rctx="PPT">
                                        <p:cTn id="25" dur="500" autoRev="1" fill="hold">
                                          <p:stCondLst>
                                            <p:cond delay="0"/>
                                          </p:stCondLst>
                                        </p:cTn>
                                        <p:tgtEl>
                                          <p:spTgt spid="3">
                                            <p:txEl>
                                              <p:pRg st="4" end="4"/>
                                            </p:txEl>
                                          </p:spTgt>
                                        </p:tgtEl>
                                        <p:attrNameLst>
                                          <p:attrName>ppt_w</p:attrName>
                                        </p:attrNameLst>
                                      </p:cBhvr>
                                    </p:anim>
                                    <p:anim by="(#ppt_w*0.50)" calcmode="lin" valueType="num">
                                      <p:cBhvr>
                                        <p:cTn id="26" dur="500" decel="50000" autoRev="1" fill="hold">
                                          <p:stCondLst>
                                            <p:cond delay="0"/>
                                          </p:stCondLst>
                                        </p:cTn>
                                        <p:tgtEl>
                                          <p:spTgt spid="3">
                                            <p:txEl>
                                              <p:pRg st="4" end="4"/>
                                            </p:txEl>
                                          </p:spTgt>
                                        </p:tgtEl>
                                        <p:attrNameLst>
                                          <p:attrName>ppt_x</p:attrName>
                                        </p:attrNameLst>
                                      </p:cBhvr>
                                    </p:anim>
                                    <p:anim from="(-#ppt_h/2)" to="(#ppt_y)" calcmode="lin" valueType="num">
                                      <p:cBhvr>
                                        <p:cTn id="27" dur="1000" fill="hold">
                                          <p:stCondLst>
                                            <p:cond delay="0"/>
                                          </p:stCondLst>
                                        </p:cTn>
                                        <p:tgtEl>
                                          <p:spTgt spid="3">
                                            <p:txEl>
                                              <p:pRg st="4" end="4"/>
                                            </p:txEl>
                                          </p:spTgt>
                                        </p:tgtEl>
                                        <p:attrNameLst>
                                          <p:attrName>ppt_y</p:attrName>
                                        </p:attrNameLst>
                                      </p:cBhvr>
                                    </p:anim>
                                    <p:animRot by="21600000">
                                      <p:cBhvr>
                                        <p:cTn id="28" dur="1000" fill="hold">
                                          <p:stCondLst>
                                            <p:cond delay="0"/>
                                          </p:stCondLst>
                                        </p:cTn>
                                        <p:tgtEl>
                                          <p:spTgt spid="3">
                                            <p:txEl>
                                              <p:pRg st="4" end="4"/>
                                            </p:txEl>
                                          </p:spTgt>
                                        </p:tgtEl>
                                        <p:attrNameLst>
                                          <p:attrName>r</p:attrName>
                                        </p:attrNameLst>
                                      </p:cBhvr>
                                    </p:animRot>
                                  </p:childTnLst>
                                </p:cTn>
                              </p:par>
                              <p:par>
                                <p:cTn id="29" presetID="56" presetClass="entr" presetSubtype="0" fill="hold" grpId="0" nodeType="withEffect">
                                  <p:stCondLst>
                                    <p:cond delay="0"/>
                                  </p:stCondLst>
                                  <p:iterate type="wd">
                                    <p:tmPct val="10000"/>
                                  </p:iterate>
                                  <p:childTnLst>
                                    <p:set>
                                      <p:cBhvr>
                                        <p:cTn id="30" dur="1" fill="hold">
                                          <p:stCondLst>
                                            <p:cond delay="0"/>
                                          </p:stCondLst>
                                        </p:cTn>
                                        <p:tgtEl>
                                          <p:spTgt spid="3">
                                            <p:txEl>
                                              <p:pRg st="5" end="5"/>
                                            </p:txEl>
                                          </p:spTgt>
                                        </p:tgtEl>
                                        <p:attrNameLst>
                                          <p:attrName>style.visibility</p:attrName>
                                        </p:attrNameLst>
                                      </p:cBhvr>
                                      <p:to>
                                        <p:strVal val="visible"/>
                                      </p:to>
                                    </p:set>
                                    <p:anim by="(-#ppt_w*2)" calcmode="lin" valueType="num">
                                      <p:cBhvr rctx="PPT">
                                        <p:cTn id="31" dur="500" autoRev="1" fill="hold">
                                          <p:stCondLst>
                                            <p:cond delay="0"/>
                                          </p:stCondLst>
                                        </p:cTn>
                                        <p:tgtEl>
                                          <p:spTgt spid="3">
                                            <p:txEl>
                                              <p:pRg st="5" end="5"/>
                                            </p:txEl>
                                          </p:spTgt>
                                        </p:tgtEl>
                                        <p:attrNameLst>
                                          <p:attrName>ppt_w</p:attrName>
                                        </p:attrNameLst>
                                      </p:cBhvr>
                                    </p:anim>
                                    <p:anim by="(#ppt_w*0.50)" calcmode="lin" valueType="num">
                                      <p:cBhvr>
                                        <p:cTn id="32" dur="500" decel="50000" autoRev="1" fill="hold">
                                          <p:stCondLst>
                                            <p:cond delay="0"/>
                                          </p:stCondLst>
                                        </p:cTn>
                                        <p:tgtEl>
                                          <p:spTgt spid="3">
                                            <p:txEl>
                                              <p:pRg st="5" end="5"/>
                                            </p:txEl>
                                          </p:spTgt>
                                        </p:tgtEl>
                                        <p:attrNameLst>
                                          <p:attrName>ppt_x</p:attrName>
                                        </p:attrNameLst>
                                      </p:cBhvr>
                                    </p:anim>
                                    <p:anim from="(-#ppt_h/2)" to="(#ppt_y)" calcmode="lin" valueType="num">
                                      <p:cBhvr>
                                        <p:cTn id="33" dur="1000" fill="hold">
                                          <p:stCondLst>
                                            <p:cond delay="0"/>
                                          </p:stCondLst>
                                        </p:cTn>
                                        <p:tgtEl>
                                          <p:spTgt spid="3">
                                            <p:txEl>
                                              <p:pRg st="5" end="5"/>
                                            </p:txEl>
                                          </p:spTgt>
                                        </p:tgtEl>
                                        <p:attrNameLst>
                                          <p:attrName>ppt_y</p:attrName>
                                        </p:attrNameLst>
                                      </p:cBhvr>
                                    </p:anim>
                                    <p:animRot by="21600000">
                                      <p:cBhvr>
                                        <p:cTn id="34" dur="1000" fill="hold">
                                          <p:stCondLst>
                                            <p:cond delay="0"/>
                                          </p:stCondLst>
                                        </p:cTn>
                                        <p:tgtEl>
                                          <p:spTgt spid="3">
                                            <p:txEl>
                                              <p:pRg st="5" end="5"/>
                                            </p:txEl>
                                          </p:spTgt>
                                        </p:tgtEl>
                                        <p:attrNameLst>
                                          <p:attrName>r</p:attrName>
                                        </p:attrNameLst>
                                      </p:cBhvr>
                                    </p:animRot>
                                  </p:childTnLst>
                                </p:cTn>
                              </p:par>
                              <p:par>
                                <p:cTn id="35" presetID="56" presetClass="entr" presetSubtype="0" fill="hold" grpId="0" nodeType="withEffect">
                                  <p:stCondLst>
                                    <p:cond delay="0"/>
                                  </p:stCondLst>
                                  <p:iterate type="wd">
                                    <p:tmPct val="10000"/>
                                  </p:iterate>
                                  <p:childTnLst>
                                    <p:set>
                                      <p:cBhvr>
                                        <p:cTn id="36" dur="1" fill="hold">
                                          <p:stCondLst>
                                            <p:cond delay="0"/>
                                          </p:stCondLst>
                                        </p:cTn>
                                        <p:tgtEl>
                                          <p:spTgt spid="3">
                                            <p:txEl>
                                              <p:pRg st="6" end="6"/>
                                            </p:txEl>
                                          </p:spTgt>
                                        </p:tgtEl>
                                        <p:attrNameLst>
                                          <p:attrName>style.visibility</p:attrName>
                                        </p:attrNameLst>
                                      </p:cBhvr>
                                      <p:to>
                                        <p:strVal val="visible"/>
                                      </p:to>
                                    </p:set>
                                    <p:anim by="(-#ppt_w*2)" calcmode="lin" valueType="num">
                                      <p:cBhvr rctx="PPT">
                                        <p:cTn id="37" dur="500" autoRev="1" fill="hold">
                                          <p:stCondLst>
                                            <p:cond delay="0"/>
                                          </p:stCondLst>
                                        </p:cTn>
                                        <p:tgtEl>
                                          <p:spTgt spid="3">
                                            <p:txEl>
                                              <p:pRg st="6" end="6"/>
                                            </p:txEl>
                                          </p:spTgt>
                                        </p:tgtEl>
                                        <p:attrNameLst>
                                          <p:attrName>ppt_w</p:attrName>
                                        </p:attrNameLst>
                                      </p:cBhvr>
                                    </p:anim>
                                    <p:anim by="(#ppt_w*0.50)" calcmode="lin" valueType="num">
                                      <p:cBhvr>
                                        <p:cTn id="38" dur="500" decel="50000" autoRev="1" fill="hold">
                                          <p:stCondLst>
                                            <p:cond delay="0"/>
                                          </p:stCondLst>
                                        </p:cTn>
                                        <p:tgtEl>
                                          <p:spTgt spid="3">
                                            <p:txEl>
                                              <p:pRg st="6" end="6"/>
                                            </p:txEl>
                                          </p:spTgt>
                                        </p:tgtEl>
                                        <p:attrNameLst>
                                          <p:attrName>ppt_x</p:attrName>
                                        </p:attrNameLst>
                                      </p:cBhvr>
                                    </p:anim>
                                    <p:anim from="(-#ppt_h/2)" to="(#ppt_y)" calcmode="lin" valueType="num">
                                      <p:cBhvr>
                                        <p:cTn id="39" dur="1000" fill="hold">
                                          <p:stCondLst>
                                            <p:cond delay="0"/>
                                          </p:stCondLst>
                                        </p:cTn>
                                        <p:tgtEl>
                                          <p:spTgt spid="3">
                                            <p:txEl>
                                              <p:pRg st="6" end="6"/>
                                            </p:txEl>
                                          </p:spTgt>
                                        </p:tgtEl>
                                        <p:attrNameLst>
                                          <p:attrName>ppt_y</p:attrName>
                                        </p:attrNameLst>
                                      </p:cBhvr>
                                    </p:anim>
                                    <p:animRot by="21600000">
                                      <p:cBhvr>
                                        <p:cTn id="40" dur="1000" fill="hold">
                                          <p:stCondLst>
                                            <p:cond delay="0"/>
                                          </p:stCondLst>
                                        </p:cTn>
                                        <p:tgtEl>
                                          <p:spTgt spid="3">
                                            <p:txEl>
                                              <p:pRg st="6" end="6"/>
                                            </p:txEl>
                                          </p:spTgt>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56" presetClass="entr" presetSubtype="0" fill="hold" grpId="0" nodeType="clickEffect">
                                  <p:stCondLst>
                                    <p:cond delay="0"/>
                                  </p:stCondLst>
                                  <p:iterate type="wd">
                                    <p:tmPct val="10000"/>
                                  </p:iterate>
                                  <p:childTnLst>
                                    <p:set>
                                      <p:cBhvr>
                                        <p:cTn id="44" dur="1" fill="hold">
                                          <p:stCondLst>
                                            <p:cond delay="0"/>
                                          </p:stCondLst>
                                        </p:cTn>
                                        <p:tgtEl>
                                          <p:spTgt spid="5">
                                            <p:txEl>
                                              <p:pRg st="0" end="0"/>
                                            </p:txEl>
                                          </p:spTgt>
                                        </p:tgtEl>
                                        <p:attrNameLst>
                                          <p:attrName>style.visibility</p:attrName>
                                        </p:attrNameLst>
                                      </p:cBhvr>
                                      <p:to>
                                        <p:strVal val="visible"/>
                                      </p:to>
                                    </p:set>
                                    <p:anim by="(-#ppt_w*2)" calcmode="lin" valueType="num">
                                      <p:cBhvr rctx="PPT">
                                        <p:cTn id="45" dur="500" autoRev="1" fill="hold">
                                          <p:stCondLst>
                                            <p:cond delay="0"/>
                                          </p:stCondLst>
                                        </p:cTn>
                                        <p:tgtEl>
                                          <p:spTgt spid="5">
                                            <p:txEl>
                                              <p:pRg st="0" end="0"/>
                                            </p:txEl>
                                          </p:spTgt>
                                        </p:tgtEl>
                                        <p:attrNameLst>
                                          <p:attrName>ppt_w</p:attrName>
                                        </p:attrNameLst>
                                      </p:cBhvr>
                                    </p:anim>
                                    <p:anim by="(#ppt_w*0.50)" calcmode="lin" valueType="num">
                                      <p:cBhvr>
                                        <p:cTn id="46" dur="500" decel="50000" autoRev="1" fill="hold">
                                          <p:stCondLst>
                                            <p:cond delay="0"/>
                                          </p:stCondLst>
                                        </p:cTn>
                                        <p:tgtEl>
                                          <p:spTgt spid="5">
                                            <p:txEl>
                                              <p:pRg st="0" end="0"/>
                                            </p:txEl>
                                          </p:spTgt>
                                        </p:tgtEl>
                                        <p:attrNameLst>
                                          <p:attrName>ppt_x</p:attrName>
                                        </p:attrNameLst>
                                      </p:cBhvr>
                                    </p:anim>
                                    <p:anim from="(-#ppt_h/2)" to="(#ppt_y)" calcmode="lin" valueType="num">
                                      <p:cBhvr>
                                        <p:cTn id="47" dur="1000" fill="hold">
                                          <p:stCondLst>
                                            <p:cond delay="0"/>
                                          </p:stCondLst>
                                        </p:cTn>
                                        <p:tgtEl>
                                          <p:spTgt spid="5">
                                            <p:txEl>
                                              <p:pRg st="0" end="0"/>
                                            </p:txEl>
                                          </p:spTgt>
                                        </p:tgtEl>
                                        <p:attrNameLst>
                                          <p:attrName>ppt_y</p:attrName>
                                        </p:attrNameLst>
                                      </p:cBhvr>
                                    </p:anim>
                                    <p:animRot by="21600000">
                                      <p:cBhvr>
                                        <p:cTn id="48" dur="1000" fill="hold">
                                          <p:stCondLst>
                                            <p:cond delay="0"/>
                                          </p:stCondLst>
                                        </p:cTn>
                                        <p:tgtEl>
                                          <p:spTgt spid="5">
                                            <p:txEl>
                                              <p:pRg st="0" end="0"/>
                                            </p:txEl>
                                          </p:spTgt>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56" presetClass="entr" presetSubtype="0" fill="hold" grpId="0" nodeType="clickEffect">
                                  <p:stCondLst>
                                    <p:cond delay="0"/>
                                  </p:stCondLst>
                                  <p:iterate type="wd">
                                    <p:tmPct val="10000"/>
                                  </p:iterate>
                                  <p:childTnLst>
                                    <p:set>
                                      <p:cBhvr>
                                        <p:cTn id="52" dur="1" fill="hold">
                                          <p:stCondLst>
                                            <p:cond delay="0"/>
                                          </p:stCondLst>
                                        </p:cTn>
                                        <p:tgtEl>
                                          <p:spTgt spid="5">
                                            <p:txEl>
                                              <p:pRg st="12" end="12"/>
                                            </p:txEl>
                                          </p:spTgt>
                                        </p:tgtEl>
                                        <p:attrNameLst>
                                          <p:attrName>style.visibility</p:attrName>
                                        </p:attrNameLst>
                                      </p:cBhvr>
                                      <p:to>
                                        <p:strVal val="visible"/>
                                      </p:to>
                                    </p:set>
                                    <p:anim by="(-#ppt_w*2)" calcmode="lin" valueType="num">
                                      <p:cBhvr rctx="PPT">
                                        <p:cTn id="53" dur="500" autoRev="1" fill="hold">
                                          <p:stCondLst>
                                            <p:cond delay="0"/>
                                          </p:stCondLst>
                                        </p:cTn>
                                        <p:tgtEl>
                                          <p:spTgt spid="5">
                                            <p:txEl>
                                              <p:pRg st="12" end="12"/>
                                            </p:txEl>
                                          </p:spTgt>
                                        </p:tgtEl>
                                        <p:attrNameLst>
                                          <p:attrName>ppt_w</p:attrName>
                                        </p:attrNameLst>
                                      </p:cBhvr>
                                    </p:anim>
                                    <p:anim by="(#ppt_w*0.50)" calcmode="lin" valueType="num">
                                      <p:cBhvr>
                                        <p:cTn id="54" dur="500" decel="50000" autoRev="1" fill="hold">
                                          <p:stCondLst>
                                            <p:cond delay="0"/>
                                          </p:stCondLst>
                                        </p:cTn>
                                        <p:tgtEl>
                                          <p:spTgt spid="5">
                                            <p:txEl>
                                              <p:pRg st="12" end="12"/>
                                            </p:txEl>
                                          </p:spTgt>
                                        </p:tgtEl>
                                        <p:attrNameLst>
                                          <p:attrName>ppt_x</p:attrName>
                                        </p:attrNameLst>
                                      </p:cBhvr>
                                    </p:anim>
                                    <p:anim from="(-#ppt_h/2)" to="(#ppt_y)" calcmode="lin" valueType="num">
                                      <p:cBhvr>
                                        <p:cTn id="55" dur="1000" fill="hold">
                                          <p:stCondLst>
                                            <p:cond delay="0"/>
                                          </p:stCondLst>
                                        </p:cTn>
                                        <p:tgtEl>
                                          <p:spTgt spid="5">
                                            <p:txEl>
                                              <p:pRg st="12" end="12"/>
                                            </p:txEl>
                                          </p:spTgt>
                                        </p:tgtEl>
                                        <p:attrNameLst>
                                          <p:attrName>ppt_y</p:attrName>
                                        </p:attrNameLst>
                                      </p:cBhvr>
                                    </p:anim>
                                    <p:animRot by="21600000">
                                      <p:cBhvr>
                                        <p:cTn id="56" dur="1000" fill="hold">
                                          <p:stCondLst>
                                            <p:cond delay="0"/>
                                          </p:stCondLst>
                                        </p:cTn>
                                        <p:tgtEl>
                                          <p:spTgt spid="5">
                                            <p:txEl>
                                              <p:pRg st="12" end="1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0758"/>
            <a:ext cx="6781800" cy="1600200"/>
          </a:xfrm>
        </p:spPr>
        <p:txBody>
          <a:bodyPr>
            <a:normAutofit fontScale="90000"/>
          </a:bodyPr>
          <a:lstStyle/>
          <a:p>
            <a:pPr algn="ctr"/>
            <a:r>
              <a:rPr lang="en-US" dirty="0"/>
              <a:t>ENVIRONMENTAL JUSTICE (</a:t>
            </a:r>
            <a:r>
              <a:rPr lang="en-US" dirty="0" err="1"/>
              <a:t>EJ</a:t>
            </a:r>
            <a:r>
              <a:rPr lang="en-US" dirty="0"/>
              <a:t>)</a:t>
            </a:r>
          </a:p>
        </p:txBody>
      </p:sp>
      <p:sp>
        <p:nvSpPr>
          <p:cNvPr id="4" name="Content Placeholder 3"/>
          <p:cNvSpPr>
            <a:spLocks noGrp="1"/>
          </p:cNvSpPr>
          <p:nvPr>
            <p:ph sz="half" idx="1"/>
          </p:nvPr>
        </p:nvSpPr>
        <p:spPr>
          <a:xfrm>
            <a:off x="304800" y="1371600"/>
            <a:ext cx="3657600" cy="3767328"/>
          </a:xfrm>
        </p:spPr>
        <p:txBody>
          <a:bodyPr>
            <a:normAutofit fontScale="70000" lnSpcReduction="20000"/>
          </a:bodyPr>
          <a:lstStyle/>
          <a:p>
            <a:r>
              <a:rPr lang="en-US" dirty="0"/>
              <a:t>Executive order 12898 requires all federal agencies to make Environmental Justice (</a:t>
            </a:r>
            <a:r>
              <a:rPr lang="en-US" dirty="0" err="1"/>
              <a:t>EJ</a:t>
            </a:r>
            <a:r>
              <a:rPr lang="en-US" dirty="0"/>
              <a:t>) part of their mission by identifying and addressing the effects of all programs, policies, and activities on minority and low-income populations</a:t>
            </a:r>
          </a:p>
        </p:txBody>
      </p:sp>
      <p:sp>
        <p:nvSpPr>
          <p:cNvPr id="5" name="Content Placeholder 4"/>
          <p:cNvSpPr>
            <a:spLocks noGrp="1"/>
          </p:cNvSpPr>
          <p:nvPr>
            <p:ph sz="half" idx="2"/>
          </p:nvPr>
        </p:nvSpPr>
        <p:spPr>
          <a:xfrm>
            <a:off x="4876800" y="1752600"/>
            <a:ext cx="3657600" cy="3767328"/>
          </a:xfrm>
        </p:spPr>
        <p:txBody>
          <a:bodyPr>
            <a:normAutofit fontScale="70000" lnSpcReduction="20000"/>
          </a:bodyPr>
          <a:lstStyle/>
          <a:p>
            <a:r>
              <a:rPr lang="en-US" dirty="0"/>
              <a:t>Requirements:</a:t>
            </a:r>
          </a:p>
          <a:p>
            <a:pPr lvl="1"/>
            <a:r>
              <a:rPr lang="en-US" dirty="0">
                <a:solidFill>
                  <a:schemeClr val="tx1"/>
                </a:solidFill>
              </a:rPr>
              <a:t>Make a meaningful effort to involve low income populations in the decision making process</a:t>
            </a:r>
          </a:p>
          <a:p>
            <a:pPr lvl="1"/>
            <a:r>
              <a:rPr lang="en-US" dirty="0">
                <a:solidFill>
                  <a:schemeClr val="tx1"/>
                </a:solidFill>
              </a:rPr>
              <a:t>Evaluate the nature, extent, and incidence of probable, favorable, and adverse human health or environmental impacts on protected populations.</a:t>
            </a:r>
          </a:p>
          <a:p>
            <a:pPr lvl="1"/>
            <a:r>
              <a:rPr lang="en-US" dirty="0">
                <a:solidFill>
                  <a:schemeClr val="tx1"/>
                </a:solidFill>
              </a:rPr>
              <a:t>Incorporate </a:t>
            </a:r>
            <a:r>
              <a:rPr lang="en-US" dirty="0" err="1">
                <a:solidFill>
                  <a:schemeClr val="tx1"/>
                </a:solidFill>
              </a:rPr>
              <a:t>EJ</a:t>
            </a:r>
            <a:r>
              <a:rPr lang="en-US" dirty="0">
                <a:solidFill>
                  <a:schemeClr val="tx1"/>
                </a:solidFill>
              </a:rPr>
              <a:t> considerations throughout the project development process</a:t>
            </a:r>
          </a:p>
          <a:p>
            <a:pPr marL="114300" indent="0">
              <a:buNone/>
            </a:pPr>
            <a:r>
              <a:rPr lang="en-US" dirty="0">
                <a:solidFill>
                  <a:schemeClr val="tx1"/>
                </a:solidFill>
              </a:rPr>
              <a:t>	</a:t>
            </a:r>
          </a:p>
        </p:txBody>
      </p:sp>
      <p:pic>
        <p:nvPicPr>
          <p:cNvPr id="2051" name="Picture 3" descr="C:\Users\kgmafa\AppData\Local\Microsoft\Windows\Temporary Internet Files\Content.IE5\693SVY8R\Soñar-con-Balanz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4495800"/>
            <a:ext cx="2590800" cy="175850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40679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2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651</TotalTime>
  <Words>875</Words>
  <Application>Microsoft Office PowerPoint</Application>
  <PresentationFormat>On-screen Show (4:3)</PresentationFormat>
  <Paragraphs>92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Century Gothic</vt:lpstr>
      <vt:lpstr>Wingdings</vt:lpstr>
      <vt:lpstr>NewsPrint</vt:lpstr>
      <vt:lpstr> Title VI</vt:lpstr>
      <vt:lpstr>What is Title VI?</vt:lpstr>
      <vt:lpstr>KEY TERMS OF TITLE VI</vt:lpstr>
      <vt:lpstr>Purpose of Title VI </vt:lpstr>
      <vt:lpstr>   Title VI-Background </vt:lpstr>
      <vt:lpstr>Types of Discrimination </vt:lpstr>
      <vt:lpstr>YOUR NONDISCRIMINATION STATEMENT OF POLICY </vt:lpstr>
      <vt:lpstr>Limited English Proficiency (LEP)</vt:lpstr>
      <vt:lpstr>ENVIRONMENTAL JUSTICE (EJ)</vt:lpstr>
      <vt:lpstr>WHICH Your City/County EMPLOYEES ARE AFFECTED BY TITLE VI COMPLIANCE?  </vt:lpstr>
      <vt:lpstr>TITLE VI COMPLAINTS </vt:lpstr>
      <vt:lpstr>RESOURCES</vt:lpstr>
    </vt:vector>
  </TitlesOfParts>
  <Company>Fort Wayne/Allen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VI</dc:title>
  <dc:creator>Krista Maxwell</dc:creator>
  <cp:lastModifiedBy>Stacey Gorsuch</cp:lastModifiedBy>
  <cp:revision>43</cp:revision>
  <dcterms:created xsi:type="dcterms:W3CDTF">2017-02-21T15:06:58Z</dcterms:created>
  <dcterms:modified xsi:type="dcterms:W3CDTF">2020-10-20T10:17:04Z</dcterms:modified>
</cp:coreProperties>
</file>